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71" d="100"/>
          <a:sy n="171" d="100"/>
        </p:scale>
        <p:origin x="-104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juin 27,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27/06/16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27/06/16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juin 27,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juin 27,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juin 27,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juin 27,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juin 27,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juin 27,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juin 27,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juin 27,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juin 27,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La pédagogie coopérative au service d’une meilleure relation éducative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358514" cy="2304288"/>
          </a:xfrm>
        </p:spPr>
        <p:txBody>
          <a:bodyPr>
            <a:normAutofit/>
          </a:bodyPr>
          <a:lstStyle/>
          <a:p>
            <a:r>
              <a:rPr lang="fr-FR" sz="3400" b="1" dirty="0" smtClean="0"/>
              <a:t>Pédagogie coopérative </a:t>
            </a:r>
            <a:br>
              <a:rPr lang="fr-FR" sz="3400" b="1" dirty="0" smtClean="0"/>
            </a:br>
            <a:r>
              <a:rPr lang="fr-FR" sz="3400" b="1" dirty="0" smtClean="0"/>
              <a:t>et bienveillance</a:t>
            </a:r>
            <a:endParaRPr lang="fr-FR" sz="3400" b="1" dirty="0"/>
          </a:p>
        </p:txBody>
      </p:sp>
    </p:spTree>
    <p:extLst>
      <p:ext uri="{BB962C8B-B14F-4D97-AF65-F5344CB8AC3E}">
        <p14:creationId xmlns:p14="http://schemas.microsoft.com/office/powerpoint/2010/main" val="12636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Construire un climat relationnel favorisant les apprentissages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b="1" dirty="0"/>
              <a:t>Je communique avec un </a:t>
            </a:r>
            <a:r>
              <a:rPr lang="fr-FR" b="1" dirty="0" err="1"/>
              <a:t>messaJE</a:t>
            </a:r>
            <a:r>
              <a:rPr lang="fr-FR" b="1" dirty="0"/>
              <a:t> clair</a:t>
            </a:r>
          </a:p>
          <a:p>
            <a:r>
              <a:rPr lang="fr-FR" dirty="0" smtClean="0"/>
              <a:t>
«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76224" y="2184024"/>
            <a:ext cx="2834640" cy="3612401"/>
          </a:xfrm>
        </p:spPr>
        <p:txBody>
          <a:bodyPr/>
          <a:lstStyle/>
          <a:p>
            <a:r>
              <a:rPr lang="fr-FR" b="1" dirty="0" smtClean="0"/>
              <a:t>Je communique avec un </a:t>
            </a:r>
            <a:r>
              <a:rPr lang="fr-FR" b="1" dirty="0" err="1" smtClean="0"/>
              <a:t>messaJE</a:t>
            </a:r>
            <a:r>
              <a:rPr lang="fr-FR" b="1" dirty="0" smtClean="0"/>
              <a:t> clair</a:t>
            </a:r>
            <a:endParaRPr lang="fr-FR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977" y="949059"/>
            <a:ext cx="4302957" cy="57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42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Construire un climat relationnel favorisant les apprentissages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Trouver sa place</a:t>
            </a:r>
          </a:p>
          <a:p>
            <a:r>
              <a:rPr lang="fr-FR" dirty="0" smtClean="0"/>
              <a:t>Construire son image positive de soi</a:t>
            </a:r>
          </a:p>
          <a:p>
            <a:r>
              <a:rPr lang="fr-FR" dirty="0" smtClean="0"/>
              <a:t>Souligner le positif // négatif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76224" y="2184024"/>
            <a:ext cx="2834640" cy="3612401"/>
          </a:xfrm>
        </p:spPr>
        <p:txBody>
          <a:bodyPr/>
          <a:lstStyle/>
          <a:p>
            <a:r>
              <a:rPr lang="fr-FR" b="1" dirty="0" smtClean="0"/>
              <a:t>Valorisation</a:t>
            </a:r>
            <a:endParaRPr lang="fr-FR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05395">
            <a:off x="467500" y="3565950"/>
            <a:ext cx="2321639" cy="184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86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Construire un climat relationnel favorisant les apprentissages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183" y="655967"/>
            <a:ext cx="5745817" cy="55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58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Construire un climat relationnel favorisant les apprentissages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764" y="969995"/>
            <a:ext cx="5432295" cy="538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55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LES stratégies coopératives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243261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b="1" dirty="0" smtClean="0"/>
              <a:t>Les stratégies coopératives</a:t>
            </a:r>
            <a:endParaRPr lang="fr-FR" sz="3200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Feinet</a:t>
            </a:r>
            <a:endParaRPr lang="fr-FR" dirty="0" smtClean="0"/>
          </a:p>
          <a:p>
            <a:r>
              <a:rPr lang="fr-FR" dirty="0" smtClean="0"/>
              <a:t>Fernand </a:t>
            </a:r>
            <a:r>
              <a:rPr lang="fr-FR" dirty="0" err="1" smtClean="0"/>
              <a:t>OUr</a:t>
            </a:r>
            <a:r>
              <a:rPr lang="fr-FR" dirty="0" smtClean="0"/>
              <a:t>-y (pédagogie institutionnelle)</a:t>
            </a:r>
          </a:p>
          <a:p>
            <a:r>
              <a:rPr lang="fr-FR" dirty="0" smtClean="0"/>
              <a:t>Jim Howden</a:t>
            </a:r>
          </a:p>
          <a:p>
            <a:r>
              <a:rPr lang="fr-FR" dirty="0" smtClean="0"/>
              <a:t>Sylvain </a:t>
            </a:r>
            <a:r>
              <a:rPr lang="fr-FR" dirty="0" err="1" smtClean="0"/>
              <a:t>Connac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Table ronde d’experts autour de textes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339028" y="2041683"/>
            <a:ext cx="2834640" cy="4709160"/>
          </a:xfrm>
        </p:spPr>
        <p:txBody>
          <a:bodyPr>
            <a:normAutofit/>
          </a:bodyPr>
          <a:lstStyle/>
          <a:p>
            <a:r>
              <a:rPr lang="fr-FR" sz="2400" b="1" dirty="0"/>
              <a:t>Qu’est-ce que la coopération ?</a:t>
            </a:r>
          </a:p>
          <a:p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722509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59963" y="-120319"/>
            <a:ext cx="8591550" cy="1066801"/>
          </a:xfrm>
        </p:spPr>
        <p:txBody>
          <a:bodyPr>
            <a:noAutofit/>
          </a:bodyPr>
          <a:lstStyle/>
          <a:p>
            <a:r>
              <a:rPr lang="fr-FR" sz="3200" b="1" dirty="0" smtClean="0"/>
              <a:t>Qu’est-ce que coopérer?</a:t>
            </a:r>
            <a:endParaRPr lang="fr-FR" sz="3200" b="1" dirty="0"/>
          </a:p>
        </p:txBody>
      </p:sp>
      <p:sp>
        <p:nvSpPr>
          <p:cNvPr id="5" name="Espace réservé du texte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2400" b="1" dirty="0"/>
              <a:t>Qu’est-ce que </a:t>
            </a:r>
            <a:r>
              <a:rPr lang="fr-FR" sz="2400" b="1" dirty="0" smtClean="0"/>
              <a:t>coopérer?</a:t>
            </a:r>
            <a:endParaRPr lang="fr-FR" sz="2400" b="1" dirty="0"/>
          </a:p>
          <a:p>
            <a:endParaRPr lang="fr-FR" sz="2400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4900"/>
            <a:ext cx="9144000" cy="462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62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1744" r="1744"/>
          <a:stretch>
            <a:fillRect/>
          </a:stretch>
        </p:blipFill>
        <p:spPr/>
      </p:pic>
      <p:sp>
        <p:nvSpPr>
          <p:cNvPr id="9" name="Titre 3"/>
          <p:cNvSpPr txBox="1">
            <a:spLocks/>
          </p:cNvSpPr>
          <p:nvPr/>
        </p:nvSpPr>
        <p:spPr>
          <a:xfrm>
            <a:off x="359963" y="-120319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fr-FR" sz="3200" b="1" smtClean="0"/>
              <a:t>Qu’est-ce que coopérer?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579410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/>
              <a:t>Les stratégies coopératives</a:t>
            </a:r>
            <a:endParaRPr lang="fr-FR" sz="3200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 l="19049" r="19049"/>
          <a:stretch>
            <a:fillRect/>
          </a:stretch>
        </p:blipFill>
        <p:spPr>
          <a:xfrm>
            <a:off x="792353" y="3023419"/>
            <a:ext cx="1532976" cy="1726607"/>
          </a:xfrm>
        </p:spPr>
      </p:pic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>
          <a:xfrm>
            <a:off x="276225" y="1869106"/>
            <a:ext cx="2834640" cy="4709160"/>
          </a:xfrm>
        </p:spPr>
        <p:txBody>
          <a:bodyPr>
            <a:normAutofit/>
          </a:bodyPr>
          <a:lstStyle/>
          <a:p>
            <a:r>
              <a:rPr lang="fr-FR" sz="2000" b="1" dirty="0"/>
              <a:t>Les ingrédients de la coopération</a:t>
            </a:r>
            <a:br>
              <a:rPr lang="fr-FR" sz="2000" b="1" dirty="0"/>
            </a:br>
            <a:endParaRPr lang="fr-FR" sz="2000" b="1" dirty="0"/>
          </a:p>
          <a:p>
            <a:endParaRPr lang="fr-FR" sz="20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556001" y="742219"/>
            <a:ext cx="57272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</a:rPr>
              <a:t>Posture bienveillante</a:t>
            </a:r>
          </a:p>
          <a:p>
            <a:endParaRPr lang="fr-FR" sz="24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</a:rPr>
              <a:t>Organisation : structures et cadre</a:t>
            </a:r>
          </a:p>
          <a:p>
            <a:endParaRPr lang="fr-FR" sz="24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</a:rPr>
              <a:t>Valeurs</a:t>
            </a:r>
          </a:p>
        </p:txBody>
      </p:sp>
    </p:spTree>
    <p:extLst>
      <p:ext uri="{BB962C8B-B14F-4D97-AF65-F5344CB8AC3E}">
        <p14:creationId xmlns:p14="http://schemas.microsoft.com/office/powerpoint/2010/main" val="4262088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163052"/>
            <a:ext cx="8591550" cy="1819787"/>
          </a:xfrm>
        </p:spPr>
        <p:txBody>
          <a:bodyPr>
            <a:normAutofit/>
          </a:bodyPr>
          <a:lstStyle/>
          <a:p>
            <a:r>
              <a:rPr lang="fr-FR" b="1" dirty="0"/>
              <a:t>Les ingrédients de la coopération</a:t>
            </a:r>
            <a:br>
              <a:rPr lang="fr-FR" b="1" dirty="0"/>
            </a:br>
            <a:r>
              <a:rPr lang="fr-FR" b="1" dirty="0"/>
              <a:t/>
            </a:r>
            <a:br>
              <a:rPr lang="fr-FR" b="1" dirty="0"/>
            </a:b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3360" r="3360"/>
          <a:stretch>
            <a:fillRect/>
          </a:stretch>
        </p:blipFill>
        <p:spPr/>
      </p:pic>
      <p:pic>
        <p:nvPicPr>
          <p:cNvPr id="8" name="Espace réservé du contenu 7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 l="7158" r="71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2066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259395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fr-FR" sz="1800" b="1" dirty="0" smtClean="0"/>
              <a:t>La bienveillance éducative</a:t>
            </a:r>
          </a:p>
          <a:p>
            <a:pPr>
              <a:lnSpc>
                <a:spcPct val="170000"/>
              </a:lnSpc>
            </a:pPr>
            <a:r>
              <a:rPr lang="fr-FR" sz="1800" b="1" dirty="0" smtClean="0"/>
              <a:t>Apport des neurosciences</a:t>
            </a:r>
          </a:p>
          <a:p>
            <a:pPr>
              <a:lnSpc>
                <a:spcPct val="170000"/>
              </a:lnSpc>
            </a:pPr>
            <a:r>
              <a:rPr lang="fr-FR" sz="1800" b="1" dirty="0" smtClean="0"/>
              <a:t>Valorisation</a:t>
            </a:r>
          </a:p>
          <a:p>
            <a:pPr>
              <a:lnSpc>
                <a:spcPct val="170000"/>
              </a:lnSpc>
            </a:pPr>
            <a:r>
              <a:rPr lang="fr-FR" sz="1800" b="1" dirty="0" smtClean="0"/>
              <a:t>Empathie - Accueil de la réalité de l’autre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/>
              <a:t>Construire un climat relationnel favorisant les apprentissages</a:t>
            </a:r>
            <a:br>
              <a:rPr lang="fr-FR" sz="2800" b="1" dirty="0"/>
            </a:b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80382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206" y="278580"/>
            <a:ext cx="6302154" cy="628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56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280" y="699607"/>
            <a:ext cx="5432295" cy="538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24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490451" y="1417320"/>
            <a:ext cx="5555225" cy="2304288"/>
          </a:xfrm>
        </p:spPr>
        <p:txBody>
          <a:bodyPr>
            <a:normAutofit/>
          </a:bodyPr>
          <a:lstStyle/>
          <a:p>
            <a:r>
              <a:rPr lang="fr-FR" sz="3400" b="1" dirty="0" smtClean="0"/>
              <a:t>Mise en place d’activités coopératives dans la classe</a:t>
            </a:r>
            <a:endParaRPr lang="fr-FR" sz="3400" b="1" dirty="0"/>
          </a:p>
        </p:txBody>
      </p:sp>
    </p:spTree>
    <p:extLst>
      <p:ext uri="{BB962C8B-B14F-4D97-AF65-F5344CB8AC3E}">
        <p14:creationId xmlns:p14="http://schemas.microsoft.com/office/powerpoint/2010/main" val="1009847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7355" y="392471"/>
            <a:ext cx="3293805" cy="1295399"/>
          </a:xfrm>
        </p:spPr>
        <p:txBody>
          <a:bodyPr>
            <a:noAutofit/>
          </a:bodyPr>
          <a:lstStyle/>
          <a:p>
            <a:r>
              <a:rPr lang="fr-FR" b="1" dirty="0"/>
              <a:t>Mise en place d’activités coopératives dans la classe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274320" y="1954063"/>
            <a:ext cx="2834640" cy="4712208"/>
          </a:xfrm>
        </p:spPr>
        <p:txBody>
          <a:bodyPr>
            <a:normAutofit/>
          </a:bodyPr>
          <a:lstStyle/>
          <a:p>
            <a:r>
              <a:rPr lang="fr-FR" sz="2000" b="1" dirty="0" smtClean="0"/>
              <a:t>Différentes formes d’activités coopératives</a:t>
            </a:r>
            <a:endParaRPr lang="fr-FR" sz="20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834581" y="524387"/>
            <a:ext cx="48178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Travaux de groupe </a:t>
            </a:r>
          </a:p>
          <a:p>
            <a:r>
              <a:rPr lang="fr-FR" dirty="0" smtClean="0"/>
              <a:t>Tutorat</a:t>
            </a:r>
          </a:p>
          <a:p>
            <a:r>
              <a:rPr lang="fr-FR" dirty="0" smtClean="0"/>
              <a:t>Plan de travail
Présentations</a:t>
            </a:r>
          </a:p>
          <a:p>
            <a:r>
              <a:rPr lang="fr-FR" dirty="0" smtClean="0"/>
              <a:t>Correspondance </a:t>
            </a:r>
          </a:p>
          <a:p>
            <a:r>
              <a:rPr lang="fr-FR" dirty="0" smtClean="0"/>
              <a:t>Journaux scolaires </a:t>
            </a:r>
          </a:p>
          <a:p>
            <a:r>
              <a:rPr lang="fr-FR" dirty="0" smtClean="0"/>
              <a:t>Classe inversée</a:t>
            </a:r>
          </a:p>
          <a:p>
            <a:r>
              <a:rPr lang="fr-FR" dirty="0" smtClean="0"/>
              <a:t>Travail personnel à plusieurs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9169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323" y="442452"/>
            <a:ext cx="8515452" cy="664498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Différentes formes d’activités coopératives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Le travail de groupe ça </a:t>
            </a:r>
            <a:r>
              <a:rPr lang="fr-FR" dirty="0" smtClean="0"/>
              <a:t>s’organise!</a:t>
            </a:r>
            <a:endParaRPr lang="fr-FR" dirty="0"/>
          </a:p>
          <a:p>
            <a:endParaRPr lang="fr-FR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741" y="4166051"/>
            <a:ext cx="2911049" cy="2273641"/>
          </a:xfrm>
          <a:prstGeom prst="rect">
            <a:avLst/>
          </a:prstGeom>
        </p:spPr>
      </p:pic>
      <p:pic>
        <p:nvPicPr>
          <p:cNvPr id="10" name="Espace réservé du contenu 9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 t="-14008" b="-14008"/>
          <a:stretch>
            <a:fillRect/>
          </a:stretch>
        </p:blipFill>
        <p:spPr>
          <a:xfrm>
            <a:off x="1343741" y="1450031"/>
            <a:ext cx="2911049" cy="2946182"/>
          </a:xfrm>
        </p:spPr>
      </p:pic>
      <p:pic>
        <p:nvPicPr>
          <p:cNvPr id="11" name="Image 10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632903" y="1737032"/>
            <a:ext cx="2856427" cy="227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2902" y="4172015"/>
            <a:ext cx="2856427" cy="231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63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548" y="569710"/>
            <a:ext cx="6716029" cy="520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77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973" y="294968"/>
            <a:ext cx="6336739" cy="607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4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Construire un climat relationnel favorisant les apprentissages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Place de l’autorité / autoritarisme</a:t>
            </a:r>
            <a:endParaRPr lang="fr-FR" sz="2400" b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76224" y="1890932"/>
            <a:ext cx="2834640" cy="3612401"/>
          </a:xfrm>
        </p:spPr>
        <p:txBody>
          <a:bodyPr/>
          <a:lstStyle/>
          <a:p>
            <a:r>
              <a:rPr lang="fr-FR" b="1" dirty="0"/>
              <a:t>La bienveillance éducative</a:t>
            </a:r>
          </a:p>
          <a:p>
            <a:endParaRPr lang="fr-FR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9" y="1478410"/>
            <a:ext cx="2681404" cy="289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Construire un climat relationnel favorisant les apprentissages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Reconnaissance de chacun</a:t>
            </a:r>
            <a:endParaRPr lang="fr-FR" sz="2800" b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76224" y="1890932"/>
            <a:ext cx="2834640" cy="3612401"/>
          </a:xfrm>
        </p:spPr>
        <p:txBody>
          <a:bodyPr/>
          <a:lstStyle/>
          <a:p>
            <a:r>
              <a:rPr lang="fr-FR" b="1" dirty="0"/>
              <a:t>La bienveillance éducative</a:t>
            </a:r>
          </a:p>
          <a:p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4174718" y="1458872"/>
            <a:ext cx="23149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>
                <a:latin typeface="Zapf Dingbats"/>
                <a:ea typeface="Zapf Dingbats"/>
                <a:cs typeface="Zapf Dingbats"/>
                <a:sym typeface="Zapf Dingbats"/>
              </a:rPr>
              <a:t>✓  </a:t>
            </a:r>
            <a:r>
              <a:rPr lang="fr-FR" sz="2000" b="1" dirty="0" smtClean="0"/>
              <a:t>Singularité
</a:t>
            </a:r>
            <a:r>
              <a:rPr lang="fr-FR" sz="2000" b="1" dirty="0" smtClean="0">
                <a:latin typeface="Zapf Dingbats"/>
                <a:ea typeface="Zapf Dingbats"/>
                <a:cs typeface="Zapf Dingbats"/>
                <a:sym typeface="Zapf Dingbats"/>
              </a:rPr>
              <a:t>✓  </a:t>
            </a:r>
            <a:r>
              <a:rPr lang="fr-FR" sz="2000" b="1" dirty="0" smtClean="0"/>
              <a:t>Intelligences
</a:t>
            </a:r>
            <a:r>
              <a:rPr lang="fr-FR" sz="2000" b="1" dirty="0" smtClean="0">
                <a:latin typeface="Zapf Dingbats"/>
                <a:ea typeface="Zapf Dingbats"/>
                <a:cs typeface="Zapf Dingbats"/>
                <a:sym typeface="Zapf Dingbats"/>
              </a:rPr>
              <a:t>✓  </a:t>
            </a:r>
            <a:r>
              <a:rPr lang="fr-FR" sz="2000" b="1" dirty="0" smtClean="0"/>
              <a:t>Talents
</a:t>
            </a:r>
            <a:r>
              <a:rPr lang="fr-FR" sz="2000" b="1" dirty="0" smtClean="0">
                <a:latin typeface="Zapf Dingbats"/>
                <a:ea typeface="Zapf Dingbats"/>
                <a:cs typeface="Zapf Dingbats"/>
                <a:sym typeface="Zapf Dingbats"/>
              </a:rPr>
              <a:t>✓  </a:t>
            </a:r>
            <a:r>
              <a:rPr lang="fr-FR" sz="2000" b="1" dirty="0" smtClean="0"/>
              <a:t>Sens
</a:t>
            </a:r>
            <a:r>
              <a:rPr lang="fr-FR" sz="2000" b="1" dirty="0" smtClean="0">
                <a:latin typeface="Zapf Dingbats"/>
                <a:ea typeface="Zapf Dingbats"/>
                <a:cs typeface="Zapf Dingbats"/>
                <a:sym typeface="Zapf Dingbats"/>
              </a:rPr>
              <a:t>✓  </a:t>
            </a:r>
            <a:r>
              <a:rPr lang="fr-FR" sz="2000" b="1" dirty="0" smtClean="0"/>
              <a:t>Réalité
</a:t>
            </a:r>
            <a:r>
              <a:rPr lang="fr-FR" sz="2000" b="1" dirty="0" smtClean="0">
                <a:latin typeface="Zapf Dingbats"/>
                <a:ea typeface="Zapf Dingbats"/>
                <a:cs typeface="Zapf Dingbats"/>
                <a:sym typeface="Zapf Dingbats"/>
              </a:rPr>
              <a:t>✓  </a:t>
            </a:r>
            <a:r>
              <a:rPr lang="fr-FR" sz="2000" b="1" dirty="0" smtClean="0"/>
              <a:t>Ressentis
</a:t>
            </a:r>
            <a:r>
              <a:rPr lang="fr-FR" sz="2000" b="1" dirty="0" smtClean="0">
                <a:latin typeface="Zapf Dingbats"/>
                <a:ea typeface="Zapf Dingbats"/>
                <a:cs typeface="Zapf Dingbats"/>
                <a:sym typeface="Zapf Dingbats"/>
              </a:rPr>
              <a:t>✓  </a:t>
            </a:r>
            <a:r>
              <a:rPr lang="fr-FR" sz="2000" b="1" dirty="0" smtClean="0"/>
              <a:t>Paroles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endParaRPr lang="fr-FR" sz="2000" b="1" dirty="0" smtClean="0"/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endParaRPr lang="fr-FR" sz="2000" b="1" dirty="0" smtClean="0"/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lang="fr-FR" sz="2000" b="1" dirty="0" smtClean="0"/>
              <a:t>
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072232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Construire un climat relationnel favorisant les apprentissages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Reconnaissance de chacun</a:t>
            </a:r>
            <a:endParaRPr lang="fr-FR" sz="2800" b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76224" y="1890932"/>
            <a:ext cx="2834640" cy="3612401"/>
          </a:xfrm>
        </p:spPr>
        <p:txBody>
          <a:bodyPr/>
          <a:lstStyle/>
          <a:p>
            <a:r>
              <a:rPr lang="fr-FR" b="1" dirty="0"/>
              <a:t>La bienveillance éducative</a:t>
            </a:r>
          </a:p>
          <a:p>
            <a:endParaRPr lang="fr-FR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935" y="1681789"/>
            <a:ext cx="5193493" cy="315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5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Construire un climat relationnel favorisant les apprentissages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Reconnaissance de chacun</a:t>
            </a:r>
            <a:endParaRPr lang="fr-FR" sz="2800" b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76224" y="1890932"/>
            <a:ext cx="2834640" cy="3612401"/>
          </a:xfrm>
        </p:spPr>
        <p:txBody>
          <a:bodyPr/>
          <a:lstStyle/>
          <a:p>
            <a:r>
              <a:rPr lang="fr-FR" b="1" dirty="0"/>
              <a:t>La bienveillance éducative</a:t>
            </a:r>
          </a:p>
          <a:p>
            <a:endParaRPr lang="fr-FR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800" y="1088928"/>
            <a:ext cx="4358789" cy="57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42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Construire un climat relationnel favorisant les apprentissages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Reconnaissance de chacun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76224" y="1890932"/>
            <a:ext cx="2834640" cy="3612401"/>
          </a:xfrm>
        </p:spPr>
        <p:txBody>
          <a:bodyPr/>
          <a:lstStyle/>
          <a:p>
            <a:r>
              <a:rPr lang="fr-FR" b="1" dirty="0"/>
              <a:t>La bienveillance éducative</a:t>
            </a:r>
          </a:p>
          <a:p>
            <a:endParaRPr lang="fr-FR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512" y="1360784"/>
            <a:ext cx="5495660" cy="4676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76307" y="1360784"/>
            <a:ext cx="1214865" cy="1688767"/>
          </a:xfrm>
          <a:prstGeom prst="rect">
            <a:avLst/>
          </a:prstGeom>
          <a:solidFill>
            <a:srgbClr val="E6E6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953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Construire un climat relationnel favorisant les apprentissages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Importance de la prise en compte des émotions dans les apprentissages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76224" y="1890932"/>
            <a:ext cx="2834640" cy="3612401"/>
          </a:xfrm>
        </p:spPr>
        <p:txBody>
          <a:bodyPr/>
          <a:lstStyle/>
          <a:p>
            <a:r>
              <a:rPr lang="fr-FR" b="1" dirty="0" smtClean="0"/>
              <a:t>Apport des neurosciences</a:t>
            </a:r>
            <a:endParaRPr lang="fr-FR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488" y="2071362"/>
            <a:ext cx="4877713" cy="387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80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Construire un climat relationnel favorisant les apprentissages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Être empathique ne veut pas dire être d’accord mais être capable d’écouter le point de vue de l’autre.</a:t>
            </a:r>
          </a:p>
          <a:p>
            <a:r>
              <a:rPr lang="fr-FR" dirty="0" smtClean="0"/>
              <a:t>
« L’enfant pour se construire a besoin d’être entendu sans être nécessairement approuvé. »  </a:t>
            </a:r>
            <a:r>
              <a:rPr lang="fr-FR" dirty="0" err="1" smtClean="0"/>
              <a:t>Janusz</a:t>
            </a:r>
            <a:r>
              <a:rPr lang="fr-FR" dirty="0" smtClean="0"/>
              <a:t> KORCZAK</a:t>
            </a:r>
          </a:p>
          <a:p>
            <a:endParaRPr lang="fr-FR" dirty="0"/>
          </a:p>
          <a:p>
            <a:r>
              <a:rPr lang="fr-FR" dirty="0" smtClean="0"/>
              <a:t>L’important n’est pas toujours de comprendre ce qui s’est passé mais d’accueillir l’émotion pour permettre au jeune de passer à autre chose.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76224" y="2184024"/>
            <a:ext cx="2834640" cy="3612401"/>
          </a:xfrm>
        </p:spPr>
        <p:txBody>
          <a:bodyPr/>
          <a:lstStyle/>
          <a:p>
            <a:r>
              <a:rPr lang="fr-FR" b="1" dirty="0" smtClean="0"/>
              <a:t>Empathie</a:t>
            </a:r>
          </a:p>
          <a:p>
            <a:endParaRPr lang="fr-FR" b="1" dirty="0" smtClean="0"/>
          </a:p>
          <a:p>
            <a:r>
              <a:rPr lang="fr-FR" b="1" dirty="0" smtClean="0"/>
              <a:t>Accueil de la réalité de l’autre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89857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ME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PME.thmx</Template>
  <TotalTime>113</TotalTime>
  <Words>321</Words>
  <Application>Microsoft Macintosh PowerPoint</Application>
  <PresentationFormat>Présentation à l'écran (4:3)</PresentationFormat>
  <Paragraphs>83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PME</vt:lpstr>
      <vt:lpstr>Pédagogie coopérative  et bienveillance</vt:lpstr>
      <vt:lpstr>Construire un climat relationnel favorisant les apprentissages </vt:lpstr>
      <vt:lpstr>Construire un climat relationnel favorisant les apprentissages</vt:lpstr>
      <vt:lpstr>Construire un climat relationnel favorisant les apprentissages</vt:lpstr>
      <vt:lpstr>Construire un climat relationnel favorisant les apprentissages</vt:lpstr>
      <vt:lpstr>Construire un climat relationnel favorisant les apprentissages</vt:lpstr>
      <vt:lpstr>Construire un climat relationnel favorisant les apprentissages</vt:lpstr>
      <vt:lpstr>Construire un climat relationnel favorisant les apprentissages</vt:lpstr>
      <vt:lpstr>Construire un climat relationnel favorisant les apprentissages</vt:lpstr>
      <vt:lpstr>Construire un climat relationnel favorisant les apprentissages</vt:lpstr>
      <vt:lpstr>Construire un climat relationnel favorisant les apprentissages</vt:lpstr>
      <vt:lpstr>Construire un climat relationnel favorisant les apprentissages</vt:lpstr>
      <vt:lpstr>Construire un climat relationnel favorisant les apprentissages</vt:lpstr>
      <vt:lpstr>LES stratégies coopératives</vt:lpstr>
      <vt:lpstr>Les stratégies coopératives</vt:lpstr>
      <vt:lpstr>Qu’est-ce que coopérer?</vt:lpstr>
      <vt:lpstr>Présentation PowerPoint</vt:lpstr>
      <vt:lpstr>Les stratégies coopératives</vt:lpstr>
      <vt:lpstr>Les ingrédients de la coopération  </vt:lpstr>
      <vt:lpstr>Présentation PowerPoint</vt:lpstr>
      <vt:lpstr>Présentation PowerPoint</vt:lpstr>
      <vt:lpstr>Mise en place d’activités coopératives dans la classe</vt:lpstr>
      <vt:lpstr>Mise en place d’activités coopératives dans la classe</vt:lpstr>
      <vt:lpstr>Différentes formes d’activités coopératives 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Pédagogie coopérative  et bienveillance</dc:title>
  <dc:creator>Brigitte BELLEC</dc:creator>
  <cp:lastModifiedBy>Brigitte BELLEC</cp:lastModifiedBy>
  <cp:revision>10</cp:revision>
  <dcterms:created xsi:type="dcterms:W3CDTF">2016-01-02T23:07:11Z</dcterms:created>
  <dcterms:modified xsi:type="dcterms:W3CDTF">2016-06-27T21:30:13Z</dcterms:modified>
</cp:coreProperties>
</file>